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43"/>
  </p:notesMasterIdLst>
  <p:sldIdLst>
    <p:sldId id="398" r:id="rId6"/>
    <p:sldId id="401" r:id="rId7"/>
    <p:sldId id="402" r:id="rId8"/>
    <p:sldId id="403" r:id="rId9"/>
    <p:sldId id="405" r:id="rId10"/>
    <p:sldId id="406" r:id="rId11"/>
    <p:sldId id="407" r:id="rId12"/>
    <p:sldId id="408" r:id="rId13"/>
    <p:sldId id="410" r:id="rId14"/>
    <p:sldId id="409" r:id="rId15"/>
    <p:sldId id="411" r:id="rId16"/>
    <p:sldId id="392" r:id="rId17"/>
    <p:sldId id="301" r:id="rId18"/>
    <p:sldId id="366" r:id="rId19"/>
    <p:sldId id="353" r:id="rId20"/>
    <p:sldId id="396" r:id="rId21"/>
    <p:sldId id="395" r:id="rId22"/>
    <p:sldId id="379" r:id="rId23"/>
    <p:sldId id="380" r:id="rId24"/>
    <p:sldId id="381" r:id="rId25"/>
    <p:sldId id="383" r:id="rId26"/>
    <p:sldId id="378" r:id="rId27"/>
    <p:sldId id="370" r:id="rId28"/>
    <p:sldId id="384" r:id="rId29"/>
    <p:sldId id="385" r:id="rId30"/>
    <p:sldId id="386" r:id="rId31"/>
    <p:sldId id="387" r:id="rId32"/>
    <p:sldId id="394" r:id="rId33"/>
    <p:sldId id="397" r:id="rId34"/>
    <p:sldId id="393" r:id="rId35"/>
    <p:sldId id="388" r:id="rId36"/>
    <p:sldId id="369" r:id="rId37"/>
    <p:sldId id="368" r:id="rId38"/>
    <p:sldId id="371" r:id="rId39"/>
    <p:sldId id="372" r:id="rId40"/>
    <p:sldId id="377" r:id="rId41"/>
    <p:sldId id="367" r:id="rId4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222E"/>
    <a:srgbClr val="0093B3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/>
    <p:restoredTop sz="93735" autoAdjust="0"/>
  </p:normalViewPr>
  <p:slideViewPr>
    <p:cSldViewPr snapToGrid="0">
      <p:cViewPr varScale="1">
        <p:scale>
          <a:sx n="186" d="100"/>
          <a:sy n="186" d="100"/>
        </p:scale>
        <p:origin x="200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69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791537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848765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569311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018452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8286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35745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  <p:sldLayoutId id="2147483686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hdphoto" Target="../media/hdphoto3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eexplore.ieee.org/xp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tif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tif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tiff"/><Relationship Id="rId5" Type="http://schemas.openxmlformats.org/officeDocument/2006/relationships/image" Target="../media/image81.tiff"/><Relationship Id="rId4" Type="http://schemas.openxmlformats.org/officeDocument/2006/relationships/image" Target="../media/image8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			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6673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9C7EDE-241F-7B41-A91D-AEC6E03DB860}"/>
              </a:ext>
            </a:extLst>
          </p:cNvPr>
          <p:cNvSpPr txBox="1"/>
          <p:nvPr/>
        </p:nvSpPr>
        <p:spPr>
          <a:xfrm>
            <a:off x="853735" y="3466310"/>
            <a:ext cx="2658574" cy="1570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2E28F-9FCA-2E45-9607-40307C4C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290A-E406-3745-A8D2-8E93EDBB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35" y="1273006"/>
            <a:ext cx="4214871" cy="3131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B0823-5019-4444-94BC-89335991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5" y="2109763"/>
            <a:ext cx="658072" cy="1013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1600F-B3C0-6248-938E-98BE0A7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01" y="931716"/>
            <a:ext cx="644911" cy="107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08C1A-1B99-064E-BFB8-B92585ED1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778" y="3674358"/>
            <a:ext cx="658072" cy="1074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B8D74-9930-3142-B485-11C3AF62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4509" y="3744285"/>
            <a:ext cx="595261" cy="107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8A3EB-69DA-754C-8ADB-A26BB315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1485" y="3711692"/>
            <a:ext cx="595261" cy="660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F3790-5E6E-264A-8A37-47584B2F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47236" y="1109583"/>
            <a:ext cx="644911" cy="10748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F4EB5-7BEF-0E47-A5B8-0CB81988E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66557" y="2184435"/>
            <a:ext cx="620151" cy="1013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0CA3F-D81C-FD4B-BCF3-E78FACFDD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460419" y="2377026"/>
            <a:ext cx="853902" cy="628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75586-1BEF-5A4E-AA44-2A27113EB64D}"/>
              </a:ext>
            </a:extLst>
          </p:cNvPr>
          <p:cNvSpPr txBox="1"/>
          <p:nvPr/>
        </p:nvSpPr>
        <p:spPr>
          <a:xfrm>
            <a:off x="647235" y="892144"/>
            <a:ext cx="2792155" cy="24839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F39583D-66CF-E840-A987-3F16EA670EFD}"/>
              </a:ext>
            </a:extLst>
          </p:cNvPr>
          <p:cNvSpPr/>
          <p:nvPr/>
        </p:nvSpPr>
        <p:spPr>
          <a:xfrm rot="20309986">
            <a:off x="3412164" y="3377352"/>
            <a:ext cx="2175577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person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908556-1BFC-D742-A4CD-DD21A255EE0B}"/>
              </a:ext>
            </a:extLst>
          </p:cNvPr>
          <p:cNvSpPr/>
          <p:nvPr/>
        </p:nvSpPr>
        <p:spPr>
          <a:xfrm>
            <a:off x="3345850" y="1746656"/>
            <a:ext cx="1631281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A2EE7-DF1F-3943-9673-39CF09846822}"/>
              </a:ext>
            </a:extLst>
          </p:cNvPr>
          <p:cNvSpPr/>
          <p:nvPr/>
        </p:nvSpPr>
        <p:spPr>
          <a:xfrm>
            <a:off x="853734" y="2109763"/>
            <a:ext cx="658072" cy="10137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527F2A-CA17-1645-8197-8071B95D79E5}"/>
              </a:ext>
            </a:extLst>
          </p:cNvPr>
          <p:cNvSpPr/>
          <p:nvPr/>
        </p:nvSpPr>
        <p:spPr>
          <a:xfrm>
            <a:off x="1337520" y="918109"/>
            <a:ext cx="658072" cy="10884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0746C9-1C0B-EB4A-8F2B-332854A05191}"/>
              </a:ext>
            </a:extLst>
          </p:cNvPr>
          <p:cNvSpPr/>
          <p:nvPr/>
        </p:nvSpPr>
        <p:spPr>
          <a:xfrm>
            <a:off x="1104430" y="3718498"/>
            <a:ext cx="602316" cy="660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2D023-E574-6046-BDED-EF11EAF5EE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0748" y="640223"/>
            <a:ext cx="1788298" cy="1265565"/>
          </a:xfrm>
          <a:prstGeom prst="rect">
            <a:avLst/>
          </a:prstGeom>
          <a:ln w="28575">
            <a:solidFill>
              <a:srgbClr val="75222E"/>
            </a:solidFill>
          </a:ln>
        </p:spPr>
      </p:pic>
    </p:spTree>
    <p:extLst>
      <p:ext uri="{BB962C8B-B14F-4D97-AF65-F5344CB8AC3E}">
        <p14:creationId xmlns:p14="http://schemas.microsoft.com/office/powerpoint/2010/main" val="311673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B27-02FB-9143-ADAB-4F7CDA77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B80E-5FB6-B242-A0D2-A52FCA2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80" y="1741970"/>
            <a:ext cx="1538207" cy="15768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A658596-92F1-794F-B4E9-9CF2EC41041E}"/>
              </a:ext>
            </a:extLst>
          </p:cNvPr>
          <p:cNvGrpSpPr/>
          <p:nvPr/>
        </p:nvGrpSpPr>
        <p:grpSpPr>
          <a:xfrm>
            <a:off x="3109554" y="3245707"/>
            <a:ext cx="2924891" cy="1714321"/>
            <a:chOff x="1091986" y="2822325"/>
            <a:chExt cx="3104694" cy="1694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CCAC5A-E4E5-7448-8557-90BD6610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3525" y="2923987"/>
              <a:ext cx="2143155" cy="159245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6D64D0-3D36-354B-84BA-943C4E985D81}"/>
                </a:ext>
              </a:extLst>
            </p:cNvPr>
            <p:cNvSpPr txBox="1"/>
            <p:nvPr/>
          </p:nvSpPr>
          <p:spPr>
            <a:xfrm>
              <a:off x="1343260" y="2822325"/>
              <a:ext cx="847091" cy="300082"/>
            </a:xfrm>
            <a:prstGeom prst="rect">
              <a:avLst/>
            </a:prstGeom>
            <a:noFill/>
            <a:ln w="28575"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inference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617CD3-BA7F-DB41-BA28-90BCFA6CB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986" y="3126183"/>
              <a:ext cx="1349641" cy="814605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35D8370-D60D-A048-AF70-5C57E8900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49" y="1838681"/>
            <a:ext cx="2311549" cy="1509901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78FE6-D5A9-5047-B8CA-93B10CF49992}"/>
              </a:ext>
            </a:extLst>
          </p:cNvPr>
          <p:cNvSpPr txBox="1"/>
          <p:nvPr/>
        </p:nvSpPr>
        <p:spPr>
          <a:xfrm>
            <a:off x="1321829" y="1517053"/>
            <a:ext cx="45018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316754-0E08-CD42-B8DD-0C8CC79144C2}"/>
              </a:ext>
            </a:extLst>
          </p:cNvPr>
          <p:cNvGrpSpPr/>
          <p:nvPr/>
        </p:nvGrpSpPr>
        <p:grpSpPr>
          <a:xfrm>
            <a:off x="3164618" y="413866"/>
            <a:ext cx="2432829" cy="1359943"/>
            <a:chOff x="4046672" y="113784"/>
            <a:chExt cx="2432829" cy="1359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5197CC-1FB0-D441-A4C2-77F1AE22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672" y="451366"/>
              <a:ext cx="1375915" cy="102236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A4C665-409D-3141-984A-C2D6A5EC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5919" y="113784"/>
              <a:ext cx="1163582" cy="1022361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6E5AAC-3C08-0149-841F-8351653FC372}"/>
              </a:ext>
            </a:extLst>
          </p:cNvPr>
          <p:cNvSpPr txBox="1"/>
          <p:nvPr/>
        </p:nvSpPr>
        <p:spPr>
          <a:xfrm>
            <a:off x="4534402" y="87467"/>
            <a:ext cx="96250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F45A2-B6D7-C441-9B40-68BF2D026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5" y="1980686"/>
            <a:ext cx="2458405" cy="1225889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DB544E-A0AF-C345-8AF6-12653DD435C3}"/>
              </a:ext>
            </a:extLst>
          </p:cNvPr>
          <p:cNvSpPr txBox="1"/>
          <p:nvPr/>
        </p:nvSpPr>
        <p:spPr>
          <a:xfrm>
            <a:off x="6714412" y="1667094"/>
            <a:ext cx="1858329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Induce algorithm / train</a:t>
            </a:r>
          </a:p>
        </p:txBody>
      </p:sp>
    </p:spTree>
    <p:extLst>
      <p:ext uri="{BB962C8B-B14F-4D97-AF65-F5344CB8AC3E}">
        <p14:creationId xmlns:p14="http://schemas.microsoft.com/office/powerpoint/2010/main" val="428319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Customer Problems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GOTs solution w/no more support (company dissolved)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accuracy,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 (GPU optimize on OpenCV)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10"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31"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438"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3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Pictographically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aggregate feature channels (afc)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train adaboost tree ensemble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non-maximal suppression (</a:t>
            </a:r>
            <a:r>
              <a:rPr lang="en-US" sz="2800" dirty="0" err="1">
                <a:solidFill>
                  <a:srgbClr val="75222E"/>
                </a:solidFill>
              </a:rPr>
              <a:t>nms</a:t>
            </a:r>
            <a:r>
              <a:rPr lang="en-US" sz="2800" dirty="0">
                <a:solidFill>
                  <a:srgbClr val="75222E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846" t="19889" r="2285" b="2672"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 digital image?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60" b="4202"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1"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"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7638"/>
            <a:ext cx="9143999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7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"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Edge Detection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92961" y="4060370"/>
            <a:ext cx="29561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74" y="3740836"/>
            <a:ext cx="887670" cy="11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Give me an ‘easy button’ 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18879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Jupyter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0469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77942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 Plug-In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50385-3256-EB4D-8999-242B73E1E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856" y="987421"/>
            <a:ext cx="5162644" cy="2725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72D4C-4DCF-BA4B-8396-F21E2F2EC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50" y="1532328"/>
            <a:ext cx="5260163" cy="344920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ACED69D-BF45-9943-B868-A2F04CFDF930}"/>
              </a:ext>
            </a:extLst>
          </p:cNvPr>
          <p:cNvSpPr/>
          <p:nvPr/>
        </p:nvSpPr>
        <p:spPr>
          <a:xfrm rot="2200586">
            <a:off x="3949429" y="1712068"/>
            <a:ext cx="1063558" cy="4770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5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7638"/>
            <a:ext cx="9143999" cy="64711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DD8063-3590-594F-B091-83FB0D1DE46F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CA00A-DDE7-6C4D-93BF-7C208AF38511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44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B6491-FEA1-554E-A41E-A6A5DA63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43" y="74735"/>
            <a:ext cx="5894960" cy="31266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886E5-F340-324D-B104-FD2C6ACB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3" y="2680314"/>
            <a:ext cx="3962399" cy="190440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1BAD7-3108-A449-9AFE-4B7A4FEA8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155"/>
            <a:ext cx="2360579" cy="839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FE617-6287-2E45-A4EB-9FC8689E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98" y="3201376"/>
            <a:ext cx="2846646" cy="19001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592E0-B535-F54C-BFA0-77C40F798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53" r="7621"/>
          <a:stretch/>
        </p:blipFill>
        <p:spPr>
          <a:xfrm>
            <a:off x="6753673" y="3434639"/>
            <a:ext cx="2286564" cy="79272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6D154-89AA-3141-AEB4-3210E117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54" y="1134892"/>
            <a:ext cx="1486922" cy="1159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EF049-E28D-F549-80BB-705F23534A97}"/>
              </a:ext>
            </a:extLst>
          </p:cNvPr>
          <p:cNvSpPr txBox="1"/>
          <p:nvPr/>
        </p:nvSpPr>
        <p:spPr>
          <a:xfrm>
            <a:off x="328205" y="4206931"/>
            <a:ext cx="3018110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222E"/>
                </a:solidFill>
              </a:rPr>
              <a:t>Click &amp; Drag </a:t>
            </a:r>
            <a:br>
              <a:rPr lang="en-US" sz="2400" b="1" dirty="0">
                <a:solidFill>
                  <a:srgbClr val="75222E"/>
                </a:solidFill>
              </a:rPr>
            </a:br>
            <a:r>
              <a:rPr lang="en-US" sz="2400" b="1" dirty="0">
                <a:solidFill>
                  <a:srgbClr val="75222E"/>
                </a:solidFill>
              </a:rPr>
              <a:t>Modeling &amp; Boosting</a:t>
            </a:r>
          </a:p>
        </p:txBody>
      </p:sp>
    </p:spTree>
    <p:extLst>
      <p:ext uri="{BB962C8B-B14F-4D97-AF65-F5344CB8AC3E}">
        <p14:creationId xmlns:p14="http://schemas.microsoft.com/office/powerpoint/2010/main" val="1645226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Questions?</a:t>
            </a:r>
            <a:r>
              <a:rPr lang="en-US" sz="4000" dirty="0"/>
              <a:t>	       </a:t>
            </a:r>
            <a:br>
              <a:rPr lang="en-US" sz="4000" dirty="0"/>
            </a:br>
            <a:r>
              <a:rPr lang="en-US" sz="4000" dirty="0"/>
              <a:t>						    Me too.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73D5-3BDD-F04C-B7C1-5ED2F810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1728856"/>
            <a:ext cx="8137451" cy="1939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78D0C-4633-DE4A-8073-5B12F5D6DBC5}"/>
              </a:ext>
            </a:extLst>
          </p:cNvPr>
          <p:cNvSpPr txBox="1"/>
          <p:nvPr/>
        </p:nvSpPr>
        <p:spPr>
          <a:xfrm>
            <a:off x="3138925" y="931164"/>
            <a:ext cx="25083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sum of pixels via 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D622D-A624-2A46-B2BA-4A95DFCC6EA5}"/>
              </a:ext>
            </a:extLst>
          </p:cNvPr>
          <p:cNvSpPr txBox="1"/>
          <p:nvPr/>
        </p:nvSpPr>
        <p:spPr>
          <a:xfrm>
            <a:off x="682191" y="1428774"/>
            <a:ext cx="11148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57F30-17A8-B345-8D75-CF612E4E0E69}"/>
              </a:ext>
            </a:extLst>
          </p:cNvPr>
          <p:cNvSpPr txBox="1"/>
          <p:nvPr/>
        </p:nvSpPr>
        <p:spPr>
          <a:xfrm>
            <a:off x="4081522" y="1428774"/>
            <a:ext cx="623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47966-6A40-5C4F-B21E-A7CAAFFFBB97}"/>
              </a:ext>
            </a:extLst>
          </p:cNvPr>
          <p:cNvSpPr txBox="1"/>
          <p:nvPr/>
        </p:nvSpPr>
        <p:spPr>
          <a:xfrm>
            <a:off x="6989115" y="1432785"/>
            <a:ext cx="1017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4026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Common Kernels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FB6CBA-E0BD-2E40-A5ED-8834858D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61" y="2027936"/>
            <a:ext cx="23495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C8C4DD-22BB-2141-A27B-A746943F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461" y="1574872"/>
            <a:ext cx="13081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C81123-AE81-9441-B993-4924565C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812" y="2078736"/>
            <a:ext cx="19939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E929-89B2-6444-A8A5-664BA3139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712" y="1658162"/>
            <a:ext cx="2070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6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Color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4567930" y="601399"/>
            <a:ext cx="3979563" cy="3922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hsv 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hue, saturation, value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separates </a:t>
            </a:r>
            <a:r>
              <a:rPr lang="en-US" sz="1800" i="1">
                <a:solidFill>
                  <a:srgbClr val="000000"/>
                </a:solidFill>
              </a:rPr>
              <a:t>luma</a:t>
            </a:r>
            <a:r>
              <a:rPr lang="en-US" sz="1800">
                <a:solidFill>
                  <a:srgbClr val="000000"/>
                </a:solidFill>
              </a:rPr>
              <a:t>, or the image intensity, from </a:t>
            </a:r>
            <a:r>
              <a:rPr lang="en-US" sz="1800" i="1">
                <a:solidFill>
                  <a:srgbClr val="000000"/>
                </a:solidFill>
              </a:rPr>
              <a:t>chroma</a:t>
            </a:r>
            <a:r>
              <a:rPr lang="en-US" sz="1800">
                <a:solidFill>
                  <a:srgbClr val="000000"/>
                </a:solidFill>
              </a:rPr>
              <a:t> or the color information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robustness to lighting changes or removing shadows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hsl – hue, saturation, lightness, similar to hsv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bgr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luv</a:t>
            </a:r>
          </a:p>
        </p:txBody>
      </p:sp>
    </p:spTree>
    <p:extLst>
      <p:ext uri="{BB962C8B-B14F-4D97-AF65-F5344CB8AC3E}">
        <p14:creationId xmlns:p14="http://schemas.microsoft.com/office/powerpoint/2010/main" val="959452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299" y="1337969"/>
            <a:ext cx="4047460" cy="2166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Histogram</a:t>
            </a:r>
            <a:b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discretization | binning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51435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872E8-296E-9E49-A2BC-E04246EEC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" r="2" b="2"/>
          <a:stretch/>
        </p:blipFill>
        <p:spPr>
          <a:xfrm>
            <a:off x="0" y="10"/>
            <a:ext cx="4518095" cy="51434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11AC3C-8E82-7D4A-AFE6-2A97E3D41B0B}"/>
              </a:ext>
            </a:extLst>
          </p:cNvPr>
          <p:cNvSpPr/>
          <p:nvPr/>
        </p:nvSpPr>
        <p:spPr>
          <a:xfrm rot="2227125">
            <a:off x="1141226" y="616688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5074FFE-DD89-A740-9837-CBD9BE70ECD6}"/>
              </a:ext>
            </a:extLst>
          </p:cNvPr>
          <p:cNvSpPr/>
          <p:nvPr/>
        </p:nvSpPr>
        <p:spPr>
          <a:xfrm rot="2227125">
            <a:off x="764003" y="1846521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343708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96FE5A-0633-C742-A5A4-EF0266E1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992" y="1526634"/>
            <a:ext cx="1911246" cy="48965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AdaBoost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EB667-03A8-5041-A128-CBCD9DDE55A1}"/>
              </a:ext>
            </a:extLst>
          </p:cNvPr>
          <p:cNvSpPr txBox="1"/>
          <p:nvPr/>
        </p:nvSpPr>
        <p:spPr>
          <a:xfrm>
            <a:off x="4837046" y="931380"/>
            <a:ext cx="4029893" cy="216982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treeDepth</a:t>
            </a:r>
            <a:r>
              <a:rPr lang="en-US" dirty="0"/>
              <a:t> = 0 = variable tree depths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= number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nWeak</a:t>
            </a:r>
            <a:r>
              <a:rPr lang="en-US" dirty="0"/>
              <a:t> = number of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hs</a:t>
            </a:r>
            <a:r>
              <a:rPr lang="en-US" dirty="0"/>
              <a:t> (coefficient)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ie</a:t>
            </a:r>
            <a:r>
              <a:rPr lang="en-US" dirty="0"/>
              <a:t>, half log(”odds ratio”)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Classifier =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sum (coefficients[</a:t>
            </a:r>
            <a:r>
              <a:rPr lang="en-US" dirty="0" err="1"/>
              <a:t>i</a:t>
            </a:r>
            <a:r>
              <a:rPr lang="en-US" dirty="0"/>
              <a:t>] * prediction(trees[</a:t>
            </a:r>
            <a:r>
              <a:rPr lang="en-US" dirty="0" err="1"/>
              <a:t>i</a:t>
            </a:r>
            <a:r>
              <a:rPr lang="en-US" dirty="0"/>
              <a:t>], X)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EC541-62A7-624D-89E4-506826CB5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" t="1544" r="1592" b="4140"/>
          <a:stretch/>
        </p:blipFill>
        <p:spPr>
          <a:xfrm>
            <a:off x="324358" y="2939933"/>
            <a:ext cx="5358984" cy="19644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58D347-322B-EE48-8A11-3CF4223F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53" y="1043807"/>
            <a:ext cx="1776494" cy="20022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2582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Terms &amp; Abbreviations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324358" y="1085842"/>
            <a:ext cx="3957019" cy="479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800" dirty="0"/>
              <a:t>Pedestrian datasets: Caltech, INRIA, TUD-Brussels and ETH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PASCAL VOC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Image pyramid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 statistics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periodic textures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octave-space, octave and half-octave image pyramids, 42, 43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sparse image pyramids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channel features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aggregate feature channels (afc), 30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integral channel features (</a:t>
            </a:r>
            <a:r>
              <a:rPr lang="en-US" sz="900" dirty="0" err="1"/>
              <a:t>icf</a:t>
            </a:r>
            <a:r>
              <a:rPr lang="en-US" sz="900" dirty="0"/>
              <a:t>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striate cortical </a:t>
            </a:r>
            <a:r>
              <a:rPr lang="en-US" sz="800" dirty="0" err="1"/>
              <a:t>cells:wavelet</a:t>
            </a:r>
            <a:r>
              <a:rPr lang="en-US" sz="800" dirty="0"/>
              <a:t> expansion &gt;&gt;&gt;&gt; retinal ganglion </a:t>
            </a:r>
            <a:r>
              <a:rPr lang="en-US" sz="800" dirty="0" err="1"/>
              <a:t>cell:pixel</a:t>
            </a:r>
            <a:endParaRPr lang="en-US" sz="800" dirty="0"/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false positives per image (FPPI)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Viola and Jones (VJ), 10+ FFPI, 15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Histogram of Oriented Gradients (HOG), 1 FPPI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more channels, finer scale sampling, enhanced normalization schemes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images have fractal statistics, 7, 33, 34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fast feature pyramids (</a:t>
            </a:r>
            <a:r>
              <a:rPr lang="en-US" sz="800" dirty="0" err="1"/>
              <a:t>ffp</a:t>
            </a:r>
            <a:r>
              <a:rPr lang="en-US" sz="800" dirty="0"/>
              <a:t>), </a:t>
            </a:r>
            <a:r>
              <a:rPr lang="en-US" sz="800" dirty="0" err="1"/>
              <a:t>ffp</a:t>
            </a:r>
            <a:r>
              <a:rPr lang="en-US" sz="800" dirty="0"/>
              <a:t> w/GPU, 100 fps</a:t>
            </a:r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4471-F90A-5A4B-96D1-2B670B9D6E24}"/>
              </a:ext>
            </a:extLst>
          </p:cNvPr>
          <p:cNvSpPr txBox="1">
            <a:spLocks/>
          </p:cNvSpPr>
          <p:nvPr/>
        </p:nvSpPr>
        <p:spPr>
          <a:xfrm>
            <a:off x="4212330" y="1085842"/>
            <a:ext cx="3957019" cy="447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sz="800" dirty="0"/>
              <a:t>coarse-to-fine search [51], distance transforms [52]</a:t>
            </a:r>
          </a:p>
          <a:p>
            <a:pPr marL="228600" indent="-228600">
              <a:buAutoNum type="arabicPeriod"/>
            </a:pPr>
            <a:r>
              <a:rPr lang="en-US" sz="800" dirty="0"/>
              <a:t>sliding window paradigm 53, 27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for frame-rate pedestrian detection</a:t>
            </a:r>
          </a:p>
          <a:p>
            <a:pPr marL="228600" indent="-228600">
              <a:buAutoNum type="arabicPeriod"/>
            </a:pPr>
            <a:r>
              <a:rPr lang="en-US" sz="800" dirty="0"/>
              <a:t>cascaded ensembles</a:t>
            </a:r>
          </a:p>
          <a:p>
            <a:pPr marL="228600" indent="-228600">
              <a:buAutoNum type="arabicPeriod"/>
            </a:pPr>
            <a:r>
              <a:rPr lang="en-US" sz="800" dirty="0"/>
              <a:t>image gradients 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histograms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angles</a:t>
            </a:r>
          </a:p>
          <a:p>
            <a:pPr marL="228600" indent="-228600">
              <a:buAutoNum type="arabicPeriod"/>
            </a:pPr>
            <a:r>
              <a:rPr lang="en-US" sz="800" dirty="0"/>
              <a:t>Kernel – square matrix of spatial weights for pixels neighborhoods</a:t>
            </a:r>
          </a:p>
          <a:p>
            <a:pPr marL="228600" indent="-228600">
              <a:buAutoNum type="arabicPeriod"/>
            </a:pPr>
            <a:r>
              <a:rPr lang="en-US" sz="800" dirty="0"/>
              <a:t>deformable part models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, 35-65 fps, 40	</a:t>
            </a:r>
          </a:p>
          <a:p>
            <a:pPr marL="228600" indent="-228600">
              <a:buAutoNum type="arabicPeriod"/>
            </a:pPr>
            <a:r>
              <a:rPr lang="en-US" sz="800" dirty="0"/>
              <a:t>branch and bound search</a:t>
            </a:r>
          </a:p>
          <a:p>
            <a:pPr marL="228600" indent="-228600">
              <a:buAutoNum type="arabicPeriod"/>
            </a:pPr>
            <a:r>
              <a:rPr lang="en-US" sz="800" dirty="0"/>
              <a:t>ROI – region of interest</a:t>
            </a:r>
          </a:p>
          <a:p>
            <a:pPr marL="228600" indent="-228600">
              <a:buAutoNum type="arabicPeriod"/>
            </a:pPr>
            <a:r>
              <a:rPr lang="en-US" sz="800" dirty="0"/>
              <a:t>NMS - Non-Maximal Suppression</a:t>
            </a:r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3529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4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5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B3737-F5AE-DE4B-BD25-6452AEEA340C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61E8181-B37A-BB4E-B3AB-3B0724B1335A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8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AFDA7-FA21-DF4C-A75C-C3CDFC7C1AB3}"/>
              </a:ext>
            </a:extLst>
          </p:cNvPr>
          <p:cNvSpPr txBox="1"/>
          <p:nvPr/>
        </p:nvSpPr>
        <p:spPr>
          <a:xfrm>
            <a:off x="5802350" y="109772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ADCDD1D-4088-E542-954B-F60A46FEB70F}"/>
              </a:ext>
            </a:extLst>
          </p:cNvPr>
          <p:cNvSpPr/>
          <p:nvPr/>
        </p:nvSpPr>
        <p:spPr>
          <a:xfrm rot="8112890" flipH="1">
            <a:off x="6855388" y="736317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869ACFE-5D65-9F40-A827-3FB2B750A90A}"/>
              </a:ext>
            </a:extLst>
          </p:cNvPr>
          <p:cNvSpPr/>
          <p:nvPr/>
        </p:nvSpPr>
        <p:spPr>
          <a:xfrm rot="8112890">
            <a:off x="5837867" y="1530444"/>
            <a:ext cx="385769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7B4E54F-330B-F841-A683-677934E49AB7}"/>
              </a:ext>
            </a:extLst>
          </p:cNvPr>
          <p:cNvSpPr/>
          <p:nvPr/>
        </p:nvSpPr>
        <p:spPr>
          <a:xfrm rot="2235903" flipH="1">
            <a:off x="5833859" y="682539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B559806-DD5C-B647-B5A9-40DF54839058}"/>
              </a:ext>
            </a:extLst>
          </p:cNvPr>
          <p:cNvSpPr/>
          <p:nvPr/>
        </p:nvSpPr>
        <p:spPr>
          <a:xfrm rot="2235903">
            <a:off x="6798018" y="1513236"/>
            <a:ext cx="395626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3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7E2DE-FD04-534C-A1EE-0843477B8A0C}"/>
              </a:ext>
            </a:extLst>
          </p:cNvPr>
          <p:cNvSpPr txBox="1"/>
          <p:nvPr/>
        </p:nvSpPr>
        <p:spPr>
          <a:xfrm>
            <a:off x="5954752" y="2158800"/>
            <a:ext cx="3101251" cy="1569660"/>
          </a:xfrm>
          <a:prstGeom prst="rect">
            <a:avLst/>
          </a:prstGeom>
          <a:solidFill>
            <a:srgbClr val="0093B3">
              <a:alpha val="18000"/>
            </a:srgbClr>
          </a:solidFill>
          <a:ln w="28575">
            <a:solidFill>
              <a:srgbClr val="752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5222E"/>
                </a:solidFill>
              </a:rPr>
              <a:t>How do we fix these?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C057A2-44FE-D947-A34D-F8311511F755}"/>
              </a:ext>
            </a:extLst>
          </p:cNvPr>
          <p:cNvSpPr/>
          <p:nvPr/>
        </p:nvSpPr>
        <p:spPr>
          <a:xfrm rot="12416768">
            <a:off x="3455094" y="1929407"/>
            <a:ext cx="2548294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C090AF-958D-D94A-9C95-8D2A08FE9D9C}"/>
              </a:ext>
            </a:extLst>
          </p:cNvPr>
          <p:cNvSpPr/>
          <p:nvPr/>
        </p:nvSpPr>
        <p:spPr>
          <a:xfrm rot="9364777">
            <a:off x="3087646" y="3721523"/>
            <a:ext cx="2835376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D3CE52-9804-4A4E-AF07-F85EB0D21D12}"/>
              </a:ext>
            </a:extLst>
          </p:cNvPr>
          <p:cNvSpPr txBox="1"/>
          <p:nvPr/>
        </p:nvSpPr>
        <p:spPr>
          <a:xfrm>
            <a:off x="5802350" y="109772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negative 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F2B2F1E-5C35-754D-990E-C3F2FD3019BD}"/>
              </a:ext>
            </a:extLst>
          </p:cNvPr>
          <p:cNvSpPr/>
          <p:nvPr/>
        </p:nvSpPr>
        <p:spPr>
          <a:xfrm rot="8112890" flipH="1">
            <a:off x="6855388" y="736317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C8B405-F706-1440-B1C0-D06BDDC72F9E}"/>
              </a:ext>
            </a:extLst>
          </p:cNvPr>
          <p:cNvSpPr/>
          <p:nvPr/>
        </p:nvSpPr>
        <p:spPr>
          <a:xfrm rot="8112890">
            <a:off x="5837867" y="1530444"/>
            <a:ext cx="385769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0475F8F-21DF-B34D-B64D-C51C65DB8989}"/>
              </a:ext>
            </a:extLst>
          </p:cNvPr>
          <p:cNvSpPr/>
          <p:nvPr/>
        </p:nvSpPr>
        <p:spPr>
          <a:xfrm rot="2235903" flipH="1">
            <a:off x="5833859" y="682539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5A7605F-A04D-6640-AFC7-589D4D724DDE}"/>
              </a:ext>
            </a:extLst>
          </p:cNvPr>
          <p:cNvSpPr/>
          <p:nvPr/>
        </p:nvSpPr>
        <p:spPr>
          <a:xfrm rot="2235903">
            <a:off x="6798018" y="1513236"/>
            <a:ext cx="395626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0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218C-B2CF-3A42-831C-8F7B38E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A0F61-C350-404E-A201-F6BAABD5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87" y="887117"/>
            <a:ext cx="4331913" cy="33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29142-C2AF-8449-8F63-FA96644F96A3}"/>
              </a:ext>
            </a:extLst>
          </p:cNvPr>
          <p:cNvSpPr txBox="1"/>
          <p:nvPr/>
        </p:nvSpPr>
        <p:spPr>
          <a:xfrm>
            <a:off x="534074" y="2421709"/>
            <a:ext cx="3585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“update weights of incorrectly classified images”</a:t>
            </a:r>
          </a:p>
        </p:txBody>
      </p:sp>
    </p:spTree>
    <p:extLst>
      <p:ext uri="{BB962C8B-B14F-4D97-AF65-F5344CB8AC3E}">
        <p14:creationId xmlns:p14="http://schemas.microsoft.com/office/powerpoint/2010/main" val="171996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5027</TotalTime>
  <Words>799</Words>
  <Application>Microsoft Macintosh PowerPoint</Application>
  <PresentationFormat>On-screen Show (16:9)</PresentationFormat>
  <Paragraphs>238</Paragraphs>
  <Slides>37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Boosting w/out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Boosting</vt:lpstr>
      <vt:lpstr>Boosting</vt:lpstr>
      <vt:lpstr>DevOps Cycle</vt:lpstr>
      <vt:lpstr>Customer Problems</vt:lpstr>
      <vt:lpstr>Object Detection w/ Fast Feature Pyramids</vt:lpstr>
      <vt:lpstr>14 dense pages            https://eeexplore.ieee.org/xpl</vt:lpstr>
      <vt:lpstr>Pictographically Explained</vt:lpstr>
      <vt:lpstr>What is a digital image?</vt:lpstr>
      <vt:lpstr>Matrix of Pixels</vt:lpstr>
      <vt:lpstr>Channels Colors</vt:lpstr>
      <vt:lpstr>Channels Gradients</vt:lpstr>
      <vt:lpstr>Another Gradient Explanation</vt:lpstr>
      <vt:lpstr>Gradient Calculations</vt:lpstr>
      <vt:lpstr>Image Pyramids</vt:lpstr>
      <vt:lpstr>Edge Detection – remove neighbor color</vt:lpstr>
      <vt:lpstr>AdaBoost Ensemble Weighted Decision Trees</vt:lpstr>
      <vt:lpstr>AdaBoost Ensemble Weighted Decision Trees</vt:lpstr>
      <vt:lpstr>Non-Maximal Suppression</vt:lpstr>
      <vt:lpstr>Give me an ‘easy button’         </vt:lpstr>
      <vt:lpstr>Jupyter Notebook Proof-of-Concept</vt:lpstr>
      <vt:lpstr>Easy Button Dataiku Plug-In</vt:lpstr>
      <vt:lpstr>PowerPoint Presentation</vt:lpstr>
      <vt:lpstr>Questions?                   Me too.</vt:lpstr>
      <vt:lpstr>Convolution – kernel applied to pixels</vt:lpstr>
      <vt:lpstr>Common Kernels</vt:lpstr>
      <vt:lpstr>Color Space</vt:lpstr>
      <vt:lpstr>Histogram discretization | binning</vt:lpstr>
      <vt:lpstr>AdaBoost</vt:lpstr>
      <vt:lpstr>Terms &amp; Abbreviations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214</cp:revision>
  <dcterms:created xsi:type="dcterms:W3CDTF">2019-02-25T19:12:34Z</dcterms:created>
  <dcterms:modified xsi:type="dcterms:W3CDTF">2019-03-07T01:20:12Z</dcterms:modified>
</cp:coreProperties>
</file>